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2"/>
  </p:handoutMasterIdLst>
  <p:sldIdLst>
    <p:sldId id="274" r:id="rId2"/>
    <p:sldId id="256" r:id="rId3"/>
    <p:sldId id="275" r:id="rId4"/>
    <p:sldId id="267" r:id="rId5"/>
    <p:sldId id="283" r:id="rId6"/>
    <p:sldId id="261" r:id="rId7"/>
    <p:sldId id="287" r:id="rId8"/>
    <p:sldId id="276" r:id="rId9"/>
    <p:sldId id="289" r:id="rId10"/>
    <p:sldId id="307" r:id="rId11"/>
    <p:sldId id="259" r:id="rId12"/>
    <p:sldId id="299" r:id="rId13"/>
    <p:sldId id="306" r:id="rId14"/>
    <p:sldId id="288" r:id="rId15"/>
    <p:sldId id="292" r:id="rId16"/>
    <p:sldId id="302" r:id="rId17"/>
    <p:sldId id="281" r:id="rId18"/>
    <p:sldId id="308" r:id="rId19"/>
    <p:sldId id="264" r:id="rId20"/>
    <p:sldId id="295" r:id="rId21"/>
    <p:sldId id="257" r:id="rId22"/>
    <p:sldId id="294" r:id="rId23"/>
    <p:sldId id="285" r:id="rId24"/>
    <p:sldId id="303" r:id="rId25"/>
    <p:sldId id="278" r:id="rId26"/>
    <p:sldId id="263" r:id="rId27"/>
    <p:sldId id="297" r:id="rId28"/>
    <p:sldId id="296" r:id="rId29"/>
    <p:sldId id="258" r:id="rId30"/>
    <p:sldId id="29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소제목 표지" id="{E66F2113-6FFA-4364-A8C0-BE665FAC21BC}">
          <p14:sldIdLst>
            <p14:sldId id="275"/>
            <p14:sldId id="267"/>
            <p14:sldId id="283"/>
            <p14:sldId id="261"/>
            <p14:sldId id="287"/>
            <p14:sldId id="276"/>
            <p14:sldId id="289"/>
            <p14:sldId id="307"/>
            <p14:sldId id="259"/>
            <p14:sldId id="299"/>
            <p14:sldId id="306"/>
          </p14:sldIdLst>
        </p14:section>
        <p14:section name="발표 스타일" id="{C38C02E4-11D5-42F5-893A-E6BF36DD56B9}">
          <p14:sldIdLst>
            <p14:sldId id="288"/>
            <p14:sldId id="292"/>
            <p14:sldId id="302"/>
            <p14:sldId id="281"/>
            <p14:sldId id="308"/>
            <p14:sldId id="264"/>
            <p14:sldId id="295"/>
            <p14:sldId id="257"/>
            <p14:sldId id="294"/>
            <p14:sldId id="285"/>
            <p14:sldId id="303"/>
            <p14:sldId id="278"/>
            <p14:sldId id="263"/>
            <p14:sldId id="297"/>
            <p14:sldId id="296"/>
            <p14:sldId id="258"/>
            <p14:sldId id="298"/>
          </p14:sldIdLst>
        </p14:section>
        <p14:section name="발표 및 보고서 스타일" id="{5F902FA6-5113-4F91-AC77-13F3243B18A9}">
          <p14:sldIdLst/>
        </p14:section>
        <p14:section name="마지막" id="{0A9151A7-1FDD-4606-B7F8-A63B772563C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9CE2"/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5" autoAdjust="0"/>
    <p:restoredTop sz="94660"/>
  </p:normalViewPr>
  <p:slideViewPr>
    <p:cSldViewPr snapToGrid="0" showGuides="1">
      <p:cViewPr varScale="1">
        <p:scale>
          <a:sx n="159" d="100"/>
          <a:sy n="159" d="100"/>
        </p:scale>
        <p:origin x="59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N+1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개선 결과 차트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튜닝 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매칭</c:v>
                </c:pt>
                <c:pt idx="1">
                  <c:v>채팅 목록</c:v>
                </c:pt>
                <c:pt idx="2">
                  <c:v>메시지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10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튜닝 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매칭</c:v>
                </c:pt>
                <c:pt idx="1">
                  <c:v>채팅 목록</c:v>
                </c:pt>
                <c:pt idx="2">
                  <c:v>메시지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Query</a:t>
                </a:r>
                <a:r>
                  <a:rPr lang="en-US" altLang="ko-KR" baseline="0" dirty="0"/>
                  <a:t> </a:t>
                </a:r>
                <a:r>
                  <a:rPr lang="ko-KR" altLang="en-US" baseline="0" dirty="0"/>
                  <a:t>요청 횟수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152995" y="5094686"/>
            <a:ext cx="215636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202010891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이근희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202010848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김성민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201710901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김석황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202010921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조성주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127795" y="-1437461"/>
            <a:ext cx="4665410" cy="49398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SPOOT</a:t>
            </a:r>
          </a:p>
          <a:p>
            <a:pPr algn="ctr"/>
            <a:r>
              <a:rPr lang="en-US" altLang="ko-KR" sz="10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TAXI</a:t>
            </a:r>
            <a:endParaRPr lang="ko-KR" altLang="en-US" sz="10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번개 5">
            <a:extLst>
              <a:ext uri="{FF2B5EF4-FFF2-40B4-BE49-F238E27FC236}">
                <a16:creationId xmlns:a16="http://schemas.microsoft.com/office/drawing/2014/main" id="{787E4CC0-EB5C-02FC-024A-A8F3456892D0}"/>
              </a:ext>
            </a:extLst>
          </p:cNvPr>
          <p:cNvSpPr/>
          <p:nvPr/>
        </p:nvSpPr>
        <p:spPr>
          <a:xfrm>
            <a:off x="44197" y="601154"/>
            <a:ext cx="1678415" cy="2539587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35F221F-98D0-A66A-293A-40A70440E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95" y="1935102"/>
            <a:ext cx="1799266" cy="3631763"/>
          </a:xfrm>
          <a:prstGeom prst="rect">
            <a:avLst/>
          </a:prstGeom>
        </p:spPr>
      </p:pic>
      <p:pic>
        <p:nvPicPr>
          <p:cNvPr id="18" name="그림 17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10312AA1-6F5C-0BC5-2653-4D18923BC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33" y="1464571"/>
            <a:ext cx="2754626" cy="44786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23DCFEC-9AD1-B011-735C-19D19E4A3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20" y="1858217"/>
            <a:ext cx="1760951" cy="3762515"/>
          </a:xfrm>
          <a:prstGeom prst="rect">
            <a:avLst/>
          </a:prstGeom>
        </p:spPr>
      </p:pic>
      <p:pic>
        <p:nvPicPr>
          <p:cNvPr id="25" name="그림 24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E7086631-CA41-1A85-C25B-AF4441157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76" y="1453169"/>
            <a:ext cx="2754626" cy="44786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CF33995-5F1F-4368-1E27-2DF406B59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473" y="1858217"/>
            <a:ext cx="1718426" cy="3719439"/>
          </a:xfrm>
          <a:prstGeom prst="rect">
            <a:avLst/>
          </a:prstGeom>
        </p:spPr>
      </p:pic>
      <p:pic>
        <p:nvPicPr>
          <p:cNvPr id="23" name="그림 22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6745FBE8-DB2C-F54B-73A5-0547F0F3B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99" y="1475971"/>
            <a:ext cx="2754626" cy="44786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9B364C9-1711-C3A8-16FB-ECC2B3492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553" y="1880100"/>
            <a:ext cx="1753576" cy="3719440"/>
          </a:xfrm>
          <a:prstGeom prst="rect">
            <a:avLst/>
          </a:prstGeom>
        </p:spPr>
      </p:pic>
      <p:pic>
        <p:nvPicPr>
          <p:cNvPr id="24" name="그림 23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B7DD833B-4BA0-02B6-7D86-3BCF6DF08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47" y="1464570"/>
            <a:ext cx="2754626" cy="4478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7817AE-3360-A48A-1B81-FA945E111E67}"/>
              </a:ext>
            </a:extLst>
          </p:cNvPr>
          <p:cNvSpPr txBox="1"/>
          <p:nvPr/>
        </p:nvSpPr>
        <p:spPr>
          <a:xfrm>
            <a:off x="7537510" y="619016"/>
            <a:ext cx="328051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2023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Sangmyung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University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Capstone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C0A90-AD7A-42BC-8E96-DEDCBF8A3DA1}"/>
              </a:ext>
            </a:extLst>
          </p:cNvPr>
          <p:cNvSpPr txBox="1"/>
          <p:nvPr/>
        </p:nvSpPr>
        <p:spPr>
          <a:xfrm>
            <a:off x="404871" y="3535404"/>
            <a:ext cx="5484130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+mn-ea"/>
              </a:rPr>
              <a:t>택시 파티 매칭 </a:t>
            </a:r>
            <a:endParaRPr lang="en-US" altLang="ko-KR" sz="30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+mn-ea"/>
              </a:rPr>
              <a:t>Android Application</a:t>
            </a: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5EFC-7DBB-CF4E-EDC2-B6665122EDB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81EF67D2-A05C-921A-EA8C-1DCF63BF3CB4}"/>
              </a:ext>
            </a:extLst>
          </p:cNvPr>
          <p:cNvSpPr txBox="1"/>
          <p:nvPr/>
        </p:nvSpPr>
        <p:spPr>
          <a:xfrm>
            <a:off x="1199037" y="305526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bg1"/>
                </a:solidFill>
                <a:latin typeface="+mn-ea"/>
              </a:rPr>
              <a:t>프로젝트 </a:t>
            </a:r>
            <a:r>
              <a:rPr kumimoji="1" lang="ko-KR" altLang="en-US" sz="3600" spc="-300" dirty="0" err="1">
                <a:solidFill>
                  <a:schemeClr val="bg1"/>
                </a:solidFill>
                <a:latin typeface="+mn-ea"/>
              </a:rPr>
              <a:t>아키텍쳐</a:t>
            </a:r>
            <a:endParaRPr kumimoji="1" lang="ja-JP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CCA7F-3B36-7574-E264-5F95C0DB0937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F4EE14-EA98-EC9D-780C-A6CAE4E5748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9025FC7-A3E4-F5C5-1957-DC37C0B6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57"/>
            <a:ext cx="12192000" cy="590614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DA7F846-092D-2D91-A89B-D284B4AEED99}"/>
              </a:ext>
            </a:extLst>
          </p:cNvPr>
          <p:cNvSpPr/>
          <p:nvPr/>
        </p:nvSpPr>
        <p:spPr>
          <a:xfrm>
            <a:off x="5553906" y="879160"/>
            <a:ext cx="6244921" cy="297546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2BE6A3-B0EB-643D-178F-CCF9A5DFA8F8}"/>
              </a:ext>
            </a:extLst>
          </p:cNvPr>
          <p:cNvSpPr/>
          <p:nvPr/>
        </p:nvSpPr>
        <p:spPr>
          <a:xfrm>
            <a:off x="5840704" y="4646585"/>
            <a:ext cx="3070094" cy="241052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64174AA-2E83-6F82-C224-6DB14344AE03}"/>
              </a:ext>
            </a:extLst>
          </p:cNvPr>
          <p:cNvSpPr/>
          <p:nvPr/>
        </p:nvSpPr>
        <p:spPr>
          <a:xfrm>
            <a:off x="2464385" y="1086159"/>
            <a:ext cx="2788812" cy="182056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03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6550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65091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서버 설계 주요 포인트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3060418" y="1513659"/>
            <a:ext cx="8993726" cy="1799645"/>
            <a:chOff x="3076354" y="1513659"/>
            <a:chExt cx="8993726" cy="17996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5283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소켓 서버와 </a:t>
              </a:r>
              <a:r>
                <a:rPr lang="en-US" altLang="ko-KR" sz="2400" dirty="0">
                  <a:latin typeface="+mj-ea"/>
                  <a:ea typeface="+mj-ea"/>
                </a:rPr>
                <a:t>API </a:t>
              </a:r>
              <a:r>
                <a:rPr lang="ko-KR" altLang="en-US" sz="2400" dirty="0">
                  <a:latin typeface="+mj-ea"/>
                  <a:ea typeface="+mj-ea"/>
                </a:rPr>
                <a:t>서버의 분리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125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하나의 서버가  </a:t>
              </a:r>
              <a:r>
                <a:rPr lang="en-US" altLang="ko-KR" sz="1600" spc="-150" dirty="0"/>
                <a:t>API </a:t>
              </a:r>
              <a:r>
                <a:rPr lang="ko-KR" altLang="en-US" sz="1600" spc="-150" dirty="0"/>
                <a:t>도 서비스하고 유저들의 채팅을 위한 소켓 커넥션도 유지할 경우 너무 많은 일을 분담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두가지 서버를 나누어 </a:t>
              </a:r>
              <a:r>
                <a:rPr lang="en-US" altLang="ko-KR" sz="1600" spc="-150" dirty="0"/>
                <a:t>scalable</a:t>
              </a:r>
              <a:r>
                <a:rPr lang="ko-KR" altLang="en-US" sz="1600" spc="-150" dirty="0"/>
                <a:t>한 설계를 채용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소켓 서버는 소켓  커넥션을 유지하고 채팅  관련 서비스를 담당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API </a:t>
              </a:r>
              <a:r>
                <a:rPr lang="ko-KR" altLang="en-US" sz="1600" spc="-150" dirty="0"/>
                <a:t>서버는 </a:t>
              </a:r>
              <a:r>
                <a:rPr lang="en-US" altLang="ko-KR" sz="1600" spc="-150" dirty="0"/>
                <a:t>API </a:t>
              </a:r>
              <a:r>
                <a:rPr lang="ko-KR" altLang="en-US" sz="1600" spc="-150" dirty="0"/>
                <a:t>를 다른 </a:t>
              </a:r>
              <a:r>
                <a:rPr lang="en-US" altLang="ko-KR" sz="1600" spc="-150" dirty="0"/>
                <a:t>API </a:t>
              </a:r>
              <a:r>
                <a:rPr lang="ko-KR" altLang="en-US" sz="1600" spc="-150" dirty="0"/>
                <a:t>를 서비스 하는 일과 </a:t>
              </a:r>
              <a:r>
                <a:rPr lang="en-US" altLang="ko-KR" sz="1600" spc="-150" dirty="0"/>
                <a:t>DB </a:t>
              </a:r>
              <a:r>
                <a:rPr lang="ko-KR" altLang="en-US" sz="1600" spc="-150" dirty="0"/>
                <a:t>접근  작업을 집중적으로 담당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3060418" y="4401238"/>
            <a:ext cx="8993726" cy="1504179"/>
            <a:chOff x="3076354" y="1513659"/>
            <a:chExt cx="8993726" cy="15041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카프카와 </a:t>
              </a:r>
              <a:r>
                <a:rPr lang="ko-KR" altLang="en-US" sz="2400" dirty="0" err="1">
                  <a:latin typeface="+mj-ea"/>
                  <a:ea typeface="+mj-ea"/>
                </a:rPr>
                <a:t>주키퍼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5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분산된 서버 환경을 이어주는 카프카 </a:t>
              </a:r>
              <a:r>
                <a:rPr lang="en-US" altLang="ko-KR" sz="1600" spc="-150" dirty="0"/>
                <a:t>+ </a:t>
              </a:r>
              <a:r>
                <a:rPr lang="ko-KR" altLang="en-US" sz="1600" spc="-150" dirty="0" err="1"/>
                <a:t>주키퍼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데이터 스트리밍 파이프 구축을 담당한다</a:t>
              </a:r>
              <a:r>
                <a:rPr lang="en-US" altLang="ko-KR" sz="16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클라이언트와의 통신 처럼 </a:t>
              </a:r>
              <a:r>
                <a:rPr lang="en-US" altLang="ko-KR" sz="1600" spc="-150" dirty="0"/>
                <a:t>REST API  </a:t>
              </a:r>
              <a:r>
                <a:rPr lang="ko-KR" altLang="en-US" sz="1600" spc="-150" dirty="0"/>
                <a:t>기반으로 통신할 수도 있지만 외부 통신의 병목과 안전성을 고려하여 채용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662828B-CA09-62C1-AC01-48A524B7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51513" y="2246522"/>
            <a:ext cx="514139" cy="692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D670DB-5ABB-3527-DF69-7101421C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30574" y="2246522"/>
            <a:ext cx="514139" cy="69251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A2E1B08-B35D-B55F-98A3-F355568525BD}"/>
              </a:ext>
            </a:extLst>
          </p:cNvPr>
          <p:cNvCxnSpPr>
            <a:cxnSpLocks/>
          </p:cNvCxnSpPr>
          <p:nvPr/>
        </p:nvCxnSpPr>
        <p:spPr>
          <a:xfrm>
            <a:off x="1703752" y="2607458"/>
            <a:ext cx="3843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332693A-FD24-FD00-879F-A3841D5D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7" y="5048645"/>
            <a:ext cx="952633" cy="5048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67CB79-208D-B4B9-0C2E-7E736364A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318" y="4867368"/>
            <a:ext cx="950540" cy="8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8836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65091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서버 설계 주요 포인트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3060418" y="1564459"/>
            <a:ext cx="8993726" cy="2093123"/>
            <a:chOff x="3076354" y="1513659"/>
            <a:chExt cx="8993726" cy="20931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5283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서버 이벤트 </a:t>
              </a:r>
              <a:r>
                <a:rPr lang="ko-KR" altLang="en-US" sz="2400" dirty="0" err="1">
                  <a:latin typeface="+mj-ea"/>
                  <a:ea typeface="+mj-ea"/>
                </a:rPr>
                <a:t>푸쉬를</a:t>
              </a:r>
              <a:r>
                <a:rPr lang="ko-KR" altLang="en-US" sz="2400" dirty="0">
                  <a:latin typeface="+mj-ea"/>
                  <a:ea typeface="+mj-ea"/>
                </a:rPr>
                <a:t> 위한 </a:t>
              </a:r>
              <a:r>
                <a:rPr lang="en-US" altLang="ko-KR" sz="2400" dirty="0">
                  <a:latin typeface="+mj-ea"/>
                  <a:ea typeface="+mj-ea"/>
                </a:rPr>
                <a:t>FCM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154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 err="1"/>
                <a:t>매칭은</a:t>
              </a:r>
              <a:r>
                <a:rPr lang="ko-KR" altLang="en-US" sz="1600" spc="-150" dirty="0"/>
                <a:t> 일반적인 </a:t>
              </a:r>
              <a:r>
                <a:rPr lang="en-US" altLang="ko-KR" sz="1600" spc="-150" dirty="0"/>
                <a:t>request , response </a:t>
              </a:r>
              <a:r>
                <a:rPr lang="ko-KR" altLang="en-US" sz="1600" spc="-150" dirty="0"/>
                <a:t>과정으로 해결 되지 않음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request</a:t>
              </a:r>
              <a:r>
                <a:rPr lang="ko-KR" altLang="en-US" sz="1600" spc="-150" dirty="0"/>
                <a:t>를 보내고 바로 </a:t>
              </a:r>
              <a:r>
                <a:rPr lang="en-US" altLang="ko-KR" sz="1600" spc="-150" dirty="0"/>
                <a:t>response</a:t>
              </a:r>
              <a:r>
                <a:rPr lang="ko-KR" altLang="en-US" sz="1600" spc="-150" dirty="0"/>
                <a:t>를 기다리는 클라이언트에게 매칭이 완료될 때까지 응답을 미룰 수 없음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SSE, </a:t>
              </a:r>
              <a:r>
                <a:rPr lang="ko-KR" altLang="en-US" sz="1600" spc="-150" dirty="0"/>
                <a:t>소켓</a:t>
              </a:r>
              <a:r>
                <a:rPr lang="en-US" altLang="ko-KR" sz="1600" spc="-150" dirty="0"/>
                <a:t>, FCM</a:t>
              </a:r>
              <a:r>
                <a:rPr lang="ko-KR" altLang="en-US" sz="1600" spc="-150" dirty="0"/>
                <a:t>등 </a:t>
              </a:r>
              <a:r>
                <a:rPr lang="en-US" altLang="ko-KR" sz="1600" spc="-150" dirty="0"/>
                <a:t>request </a:t>
              </a:r>
              <a:r>
                <a:rPr lang="ko-KR" altLang="en-US" sz="1600" spc="-150" dirty="0"/>
                <a:t>없이 서버가 응답을 보낼 수 있는 서버 </a:t>
              </a:r>
              <a:r>
                <a:rPr lang="ko-KR" altLang="en-US" sz="1600" spc="-150" dirty="0" err="1"/>
                <a:t>푸쉬</a:t>
              </a:r>
              <a:r>
                <a:rPr lang="ko-KR" altLang="en-US" sz="1600" spc="-150" dirty="0"/>
                <a:t> 기능이 필요</a:t>
              </a:r>
              <a:r>
                <a:rPr lang="en-US" altLang="ko-KR" sz="1600" spc="-150" dirty="0"/>
                <a:t>!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SSE</a:t>
              </a:r>
              <a:r>
                <a:rPr lang="ko-KR" altLang="en-US" sz="1600" spc="-150" dirty="0"/>
                <a:t> </a:t>
              </a:r>
              <a:r>
                <a:rPr lang="ko-KR" altLang="en-US" sz="1600" spc="-150" dirty="0" err="1"/>
                <a:t>폴링</a:t>
              </a:r>
              <a:r>
                <a:rPr lang="ko-KR" altLang="en-US" sz="1600" spc="-150" dirty="0"/>
                <a:t> 이나  소켓 방식의 서버 </a:t>
              </a:r>
              <a:r>
                <a:rPr lang="ko-KR" altLang="en-US" sz="1600" spc="-150" dirty="0" err="1"/>
                <a:t>푸쉬보다</a:t>
              </a:r>
              <a:r>
                <a:rPr lang="ko-KR" altLang="en-US" sz="1600" spc="-150" dirty="0"/>
                <a:t> </a:t>
              </a:r>
              <a:r>
                <a:rPr lang="en-US" altLang="ko-KR" sz="1600" spc="-150" dirty="0"/>
                <a:t>Cloud </a:t>
              </a:r>
              <a:r>
                <a:rPr lang="ko-KR" altLang="en-US" sz="1600" spc="-150" dirty="0"/>
                <a:t>서비스를 이용하는 편이 서버 처리 효율을 높일 수 있다고 생각하여 </a:t>
              </a:r>
              <a:r>
                <a:rPr lang="en-US" altLang="ko-KR" sz="1600" spc="-150" dirty="0"/>
                <a:t>FCM </a:t>
              </a:r>
              <a:r>
                <a:rPr lang="ko-KR" altLang="en-US" sz="1600" spc="-150" dirty="0"/>
                <a:t>기용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3060418" y="4401238"/>
            <a:ext cx="8993726" cy="1797658"/>
            <a:chOff x="3076354" y="1513659"/>
            <a:chExt cx="8993726" cy="179765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778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+mj-ea"/>
                  <a:ea typeface="+mj-ea"/>
                </a:rPr>
                <a:t>SpringSecurity</a:t>
              </a:r>
              <a:r>
                <a:rPr lang="ko-KR" altLang="en-US" sz="2400" dirty="0">
                  <a:latin typeface="+mj-ea"/>
                  <a:ea typeface="+mj-ea"/>
                </a:rPr>
                <a:t> </a:t>
              </a:r>
              <a:r>
                <a:rPr lang="en-US" altLang="ko-KR" sz="2400" dirty="0">
                  <a:latin typeface="+mj-ea"/>
                  <a:ea typeface="+mj-ea"/>
                </a:rPr>
                <a:t>+</a:t>
              </a:r>
              <a:r>
                <a:rPr lang="ko-KR" altLang="en-US" sz="2400" dirty="0">
                  <a:latin typeface="+mj-ea"/>
                  <a:ea typeface="+mj-ea"/>
                </a:rPr>
                <a:t> </a:t>
              </a:r>
              <a:r>
                <a:rPr lang="en-US" altLang="ko-KR" sz="2400" dirty="0">
                  <a:latin typeface="+mj-ea"/>
                  <a:ea typeface="+mj-ea"/>
                </a:rPr>
                <a:t>JWT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125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인증 인가 구현을 위해 채용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 </a:t>
              </a:r>
              <a:r>
                <a:rPr lang="ko-KR" altLang="en-US" sz="1600" spc="-150" dirty="0"/>
                <a:t>세션</a:t>
              </a:r>
              <a:r>
                <a:rPr lang="en-US" altLang="ko-KR" sz="1600" spc="-150" dirty="0"/>
                <a:t> : </a:t>
              </a:r>
              <a:r>
                <a:rPr lang="ko-KR" altLang="en-US" sz="1600" spc="-150" dirty="0"/>
                <a:t>상태 관리가 가능하고 안정성이 있지만 서버에 부담 있다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 JWT : </a:t>
              </a:r>
              <a:r>
                <a:rPr lang="ko-KR" altLang="en-US" sz="1600" spc="-150" dirty="0"/>
                <a:t>서버는 </a:t>
              </a:r>
              <a:r>
                <a:rPr lang="en-US" altLang="ko-KR" sz="1600" spc="-150" dirty="0"/>
                <a:t>token</a:t>
              </a:r>
              <a:r>
                <a:rPr lang="ko-KR" altLang="en-US" sz="1600" spc="-150" dirty="0"/>
                <a:t>을 발행만 해줄 뿐 토큰에 대한 정보를 가지고 있지 않다</a:t>
              </a:r>
              <a:r>
                <a:rPr lang="en-US" altLang="ko-KR" sz="1600" spc="-150" dirty="0"/>
                <a:t>. (stateless </a:t>
              </a:r>
              <a:r>
                <a:rPr lang="ko-KR" altLang="en-US" sz="1600" spc="-150" dirty="0"/>
                <a:t>함으로 부담 적음</a:t>
              </a:r>
              <a:r>
                <a:rPr lang="en-US" altLang="ko-KR" sz="1600" spc="-150" dirty="0"/>
                <a:t>) 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stateless</a:t>
              </a:r>
              <a:r>
                <a:rPr lang="ko-KR" altLang="en-US" sz="1600" spc="-150" dirty="0"/>
                <a:t>하다는 </a:t>
              </a:r>
              <a:r>
                <a:rPr lang="en-US" altLang="ko-KR" sz="1600" spc="-150" dirty="0" err="1"/>
                <a:t>jwt</a:t>
              </a:r>
              <a:r>
                <a:rPr lang="ko-KR" altLang="en-US" sz="1600" spc="-150" dirty="0"/>
                <a:t>의 특징을 높게 평가하여 채용</a:t>
              </a:r>
              <a:r>
                <a:rPr lang="en-US" altLang="ko-KR" sz="1600" spc="-150" dirty="0"/>
                <a:t>.</a:t>
              </a:r>
              <a:r>
                <a:rPr lang="ko-KR" altLang="en-US" sz="1600" spc="-150" dirty="0"/>
                <a:t> 서버 부담을 줄였다</a:t>
              </a:r>
              <a:r>
                <a:rPr lang="en-US" altLang="ko-KR" sz="1600" spc="-150" dirty="0"/>
                <a:t>.</a:t>
              </a:r>
              <a:endParaRPr lang="ko-KR" altLang="en-US" sz="1600" spc="-15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5563FD9-CB4D-AE60-FD9F-AD9AF673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45" y="2174248"/>
            <a:ext cx="2086281" cy="854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52D31B-C6B0-295A-71E2-E1B3ADD9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4" y="4692603"/>
            <a:ext cx="1244531" cy="4756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4699E9F-8CB1-95EF-3F64-FF7420044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128" y="4772943"/>
            <a:ext cx="1069290" cy="3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3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5EFC-7DBB-CF4E-EDC2-B6665122EDB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81EF67D2-A05C-921A-EA8C-1DCF63BF3CB4}"/>
              </a:ext>
            </a:extLst>
          </p:cNvPr>
          <p:cNvSpPr txBox="1"/>
          <p:nvPr/>
        </p:nvSpPr>
        <p:spPr>
          <a:xfrm>
            <a:off x="1199037" y="305526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bg1"/>
                </a:solidFill>
                <a:latin typeface="+mn-ea"/>
              </a:rPr>
              <a:t>프로젝트 </a:t>
            </a:r>
            <a:r>
              <a:rPr kumimoji="1" lang="ko-KR" altLang="en-US" sz="3600" spc="-300" dirty="0" err="1">
                <a:solidFill>
                  <a:schemeClr val="bg1"/>
                </a:solidFill>
                <a:latin typeface="+mn-ea"/>
              </a:rPr>
              <a:t>아키텍쳐</a:t>
            </a:r>
            <a:endParaRPr kumimoji="1" lang="ja-JP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CCA7F-3B36-7574-E264-5F95C0DB0937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F4EE14-EA98-EC9D-780C-A6CAE4E5748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9025FC7-A3E4-F5C5-1957-DC37C0B6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57"/>
            <a:ext cx="12192000" cy="5906143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94AAE25-B637-D059-D250-49FCF95D05CA}"/>
              </a:ext>
            </a:extLst>
          </p:cNvPr>
          <p:cNvSpPr/>
          <p:nvPr/>
        </p:nvSpPr>
        <p:spPr>
          <a:xfrm>
            <a:off x="174313" y="2054316"/>
            <a:ext cx="3309115" cy="3641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4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D09F4-BF1B-49EE-A1B2-0D5C489D4D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81" y="1082512"/>
            <a:ext cx="7315840" cy="46929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518F9F-BE72-9DF6-23D7-1716DBC7CB57}"/>
              </a:ext>
            </a:extLst>
          </p:cNvPr>
          <p:cNvSpPr/>
          <p:nvPr/>
        </p:nvSpPr>
        <p:spPr>
          <a:xfrm>
            <a:off x="0" y="-114300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F467F4-D76B-2509-CDAD-62B0EE08DAC0}"/>
              </a:ext>
            </a:extLst>
          </p:cNvPr>
          <p:cNvGrpSpPr/>
          <p:nvPr/>
        </p:nvGrpSpPr>
        <p:grpSpPr>
          <a:xfrm>
            <a:off x="4094811" y="2345306"/>
            <a:ext cx="4002379" cy="1886168"/>
            <a:chOff x="4094811" y="2611120"/>
            <a:chExt cx="4002379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4424AB-9530-0F87-48BE-0C38E261914D}"/>
                </a:ext>
              </a:extLst>
            </p:cNvPr>
            <p:cNvSpPr txBox="1"/>
            <p:nvPr/>
          </p:nvSpPr>
          <p:spPr>
            <a:xfrm>
              <a:off x="4094811" y="2611120"/>
              <a:ext cx="400237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309A1B-FE2C-217A-3237-C123EE31106E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E73C67-2D0A-4359-5E2F-67F56D29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047" y="961444"/>
            <a:ext cx="4041953" cy="4922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B2DA17-3FCD-764F-4CC1-8FDAE6E6F2D7}"/>
              </a:ext>
            </a:extLst>
          </p:cNvPr>
          <p:cNvSpPr txBox="1"/>
          <p:nvPr/>
        </p:nvSpPr>
        <p:spPr>
          <a:xfrm flipH="1">
            <a:off x="-560420" y="31499"/>
            <a:ext cx="359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협업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32A0D-610F-9812-E4E8-0AA52E31E57E}"/>
              </a:ext>
            </a:extLst>
          </p:cNvPr>
          <p:cNvSpPr txBox="1"/>
          <p:nvPr/>
        </p:nvSpPr>
        <p:spPr>
          <a:xfrm flipH="1">
            <a:off x="6632" y="582978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Postman API Spec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AEB2D-0A6A-20A1-7760-BBDB0F83DC76}"/>
              </a:ext>
            </a:extLst>
          </p:cNvPr>
          <p:cNvSpPr txBox="1"/>
          <p:nvPr/>
        </p:nvSpPr>
        <p:spPr>
          <a:xfrm flipH="1">
            <a:off x="3179730" y="567133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Code review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4CB5E3-0BF2-6286-0A90-20990ACD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301" y="952788"/>
            <a:ext cx="4185063" cy="9575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3C8669-D247-C9DE-20AD-ED6C6FDE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315" y="1893402"/>
            <a:ext cx="4185063" cy="4727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8175E7-51DB-AD8E-2A02-1E434A8CB712}"/>
              </a:ext>
            </a:extLst>
          </p:cNvPr>
          <p:cNvSpPr txBox="1"/>
          <p:nvPr/>
        </p:nvSpPr>
        <p:spPr>
          <a:xfrm flipH="1">
            <a:off x="6691280" y="605784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Issue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1A40C-3C47-9A9D-8350-0F1285B2B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71" y="1063007"/>
            <a:ext cx="2688564" cy="57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6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B2DA17-3FCD-764F-4CC1-8FDAE6E6F2D7}"/>
              </a:ext>
            </a:extLst>
          </p:cNvPr>
          <p:cNvSpPr txBox="1"/>
          <p:nvPr/>
        </p:nvSpPr>
        <p:spPr>
          <a:xfrm flipH="1">
            <a:off x="-560420" y="31499"/>
            <a:ext cx="359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협업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32A0D-610F-9812-E4E8-0AA52E31E57E}"/>
              </a:ext>
            </a:extLst>
          </p:cNvPr>
          <p:cNvSpPr txBox="1"/>
          <p:nvPr/>
        </p:nvSpPr>
        <p:spPr>
          <a:xfrm flipH="1">
            <a:off x="6632" y="582978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Test Code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AEB2D-0A6A-20A1-7760-BBDB0F83DC76}"/>
              </a:ext>
            </a:extLst>
          </p:cNvPr>
          <p:cNvSpPr txBox="1"/>
          <p:nvPr/>
        </p:nvSpPr>
        <p:spPr>
          <a:xfrm flipH="1">
            <a:off x="5198014" y="582978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구현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convention 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8088A-12C5-E6E4-C785-77B2FA7F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952788"/>
            <a:ext cx="5398194" cy="4649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A8D09C-528F-B96C-30C1-FEB10F23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22" y="952788"/>
            <a:ext cx="6176098" cy="46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구현 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7D1F45-40A3-429E-88AC-E08924F96DCF}"/>
              </a:ext>
            </a:extLst>
          </p:cNvPr>
          <p:cNvGrpSpPr/>
          <p:nvPr/>
        </p:nvGrpSpPr>
        <p:grpSpPr>
          <a:xfrm>
            <a:off x="1688785" y="1038296"/>
            <a:ext cx="9652000" cy="875651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10ABE-6240-4514-82E5-998A8B9E38F9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E5733-FDDF-42E9-BB7D-554FFDD4455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2053801" y="12019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3355578" y="1233364"/>
            <a:ext cx="50645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유저 관리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244004-7E57-4B6F-937B-DD35B4C62270}"/>
              </a:ext>
            </a:extLst>
          </p:cNvPr>
          <p:cNvSpPr/>
          <p:nvPr/>
        </p:nvSpPr>
        <p:spPr>
          <a:xfrm>
            <a:off x="1688785" y="2230797"/>
            <a:ext cx="11684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321700-68F8-44F1-81E1-427FD68DE77D}"/>
              </a:ext>
            </a:extLst>
          </p:cNvPr>
          <p:cNvSpPr/>
          <p:nvPr/>
        </p:nvSpPr>
        <p:spPr>
          <a:xfrm>
            <a:off x="3098485" y="2230797"/>
            <a:ext cx="82423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2012336" y="238592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3355578" y="2404602"/>
            <a:ext cx="4708921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집회 정보 제공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5A55E2-3D68-41B5-A268-81011F50660E}"/>
              </a:ext>
            </a:extLst>
          </p:cNvPr>
          <p:cNvSpPr/>
          <p:nvPr/>
        </p:nvSpPr>
        <p:spPr>
          <a:xfrm>
            <a:off x="1688785" y="3480448"/>
            <a:ext cx="11684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785AF8-E605-4660-BE2C-C71243F96BC9}"/>
              </a:ext>
            </a:extLst>
          </p:cNvPr>
          <p:cNvSpPr/>
          <p:nvPr/>
        </p:nvSpPr>
        <p:spPr>
          <a:xfrm>
            <a:off x="3098485" y="3480448"/>
            <a:ext cx="82423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2011535" y="3629228"/>
            <a:ext cx="522900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3326368" y="3629228"/>
            <a:ext cx="4708920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원클릭</a:t>
            </a:r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 매칭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CE384F-AA65-CC4F-08A9-05C4990E0B78}"/>
              </a:ext>
            </a:extLst>
          </p:cNvPr>
          <p:cNvGrpSpPr/>
          <p:nvPr/>
        </p:nvGrpSpPr>
        <p:grpSpPr>
          <a:xfrm>
            <a:off x="1644335" y="4657796"/>
            <a:ext cx="9652000" cy="875651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0AE1C56-0517-986F-1DA8-CC2879930F80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F22A12-B63A-5CE5-D8E2-85339EF27C5A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19D2773-A4AA-90C4-FE1C-7062871A5F65}"/>
              </a:ext>
            </a:extLst>
          </p:cNvPr>
          <p:cNvSpPr txBox="1"/>
          <p:nvPr/>
        </p:nvSpPr>
        <p:spPr>
          <a:xfrm>
            <a:off x="2009351" y="48087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2FA77-EB9A-6CB9-AA01-0374B221C590}"/>
              </a:ext>
            </a:extLst>
          </p:cNvPr>
          <p:cNvSpPr txBox="1"/>
          <p:nvPr/>
        </p:nvSpPr>
        <p:spPr>
          <a:xfrm>
            <a:off x="3311128" y="4852864"/>
            <a:ext cx="50645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채팅 시스템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E29B2F-C76A-98EB-A15D-85AF7CFCCB3A}"/>
              </a:ext>
            </a:extLst>
          </p:cNvPr>
          <p:cNvSpPr/>
          <p:nvPr/>
        </p:nvSpPr>
        <p:spPr>
          <a:xfrm>
            <a:off x="1644335" y="5735997"/>
            <a:ext cx="11684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D67256-DD33-242B-6C48-EBB6AEDB2E3C}"/>
              </a:ext>
            </a:extLst>
          </p:cNvPr>
          <p:cNvSpPr/>
          <p:nvPr/>
        </p:nvSpPr>
        <p:spPr>
          <a:xfrm>
            <a:off x="3054035" y="5735997"/>
            <a:ext cx="82423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1DE357-033D-F65D-026E-606C9477E677}"/>
              </a:ext>
            </a:extLst>
          </p:cNvPr>
          <p:cNvSpPr txBox="1"/>
          <p:nvPr/>
        </p:nvSpPr>
        <p:spPr>
          <a:xfrm>
            <a:off x="1967886" y="589747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952C33-7EC2-7644-2E51-C2CACB0B8E92}"/>
              </a:ext>
            </a:extLst>
          </p:cNvPr>
          <p:cNvSpPr txBox="1"/>
          <p:nvPr/>
        </p:nvSpPr>
        <p:spPr>
          <a:xfrm>
            <a:off x="3311128" y="5909802"/>
            <a:ext cx="7382272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서버 튜닝 및 클라이언트 개선 </a:t>
            </a:r>
          </a:p>
        </p:txBody>
      </p:sp>
    </p:spTree>
    <p:extLst>
      <p:ext uri="{BB962C8B-B14F-4D97-AF65-F5344CB8AC3E}">
        <p14:creationId xmlns:p14="http://schemas.microsoft.com/office/powerpoint/2010/main" val="51183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유저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3570884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2736923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2765947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1855100" y="1128403"/>
            <a:ext cx="1758766" cy="1758766"/>
          </a:xfrm>
          <a:prstGeom prst="ellipse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3613866" y="4284536"/>
            <a:ext cx="1758766" cy="1758766"/>
          </a:xfrm>
          <a:prstGeom prst="ellipse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E279-63C1-4763-B4BB-5446A9E27DE8}"/>
              </a:ext>
            </a:extLst>
          </p:cNvPr>
          <p:cNvSpPr txBox="1"/>
          <p:nvPr/>
        </p:nvSpPr>
        <p:spPr>
          <a:xfrm>
            <a:off x="2398844" y="1647529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58A13-078F-4541-B0A9-630C6E910839}"/>
              </a:ext>
            </a:extLst>
          </p:cNvPr>
          <p:cNvSpPr txBox="1"/>
          <p:nvPr/>
        </p:nvSpPr>
        <p:spPr>
          <a:xfrm>
            <a:off x="4243020" y="4814705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3813113" y="1305135"/>
            <a:ext cx="6146696" cy="1727448"/>
            <a:chOff x="143157" y="4235821"/>
            <a:chExt cx="2996283" cy="172744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상명대학교 </a:t>
              </a:r>
              <a:r>
                <a:rPr lang="ko-KR" altLang="en-US" sz="1400" dirty="0" err="1"/>
                <a:t>재학생들만이</a:t>
              </a:r>
              <a:r>
                <a:rPr lang="ko-KR" altLang="en-US" sz="1400" dirty="0"/>
                <a:t> 이용할 수 있도록 회원가입시에 이메일 인증을 진행한다</a:t>
              </a:r>
              <a:r>
                <a:rPr lang="en-US" altLang="ko-KR" sz="1400" dirty="0"/>
                <a:t>.</a:t>
              </a:r>
            </a:p>
            <a:p>
              <a:pPr algn="just"/>
              <a:endParaRPr lang="en-US" altLang="ko-KR" sz="1400" dirty="0"/>
            </a:p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사실 </a:t>
              </a:r>
              <a:r>
                <a:rPr lang="en-US" altLang="ko-KR" sz="1400" dirty="0"/>
                <a:t>API</a:t>
              </a:r>
              <a:r>
                <a:rPr lang="ko-KR" altLang="en-US" sz="1400" dirty="0"/>
                <a:t>를 제공받고 싶었는데 전산팀에 문의한 결과 보안을 이유로 거절당함</a:t>
              </a:r>
              <a:endParaRPr lang="en-US" altLang="ko-KR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143157" y="4235821"/>
              <a:ext cx="2223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재학생 이메일 인증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5372632" y="3869145"/>
            <a:ext cx="6713323" cy="3020110"/>
            <a:chOff x="-375384" y="4235821"/>
            <a:chExt cx="3514824" cy="302011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-265604" y="4793718"/>
              <a:ext cx="3405044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인증 및 인가는 </a:t>
              </a:r>
              <a:r>
                <a:rPr lang="en-US" altLang="ko-KR" sz="1400" dirty="0"/>
                <a:t>Spring Security + JWT</a:t>
              </a:r>
              <a:r>
                <a:rPr lang="ko-KR" altLang="en-US" sz="1400" dirty="0"/>
                <a:t>로    이루어 진다</a:t>
              </a:r>
              <a:r>
                <a:rPr lang="en-US" altLang="ko-KR" sz="1400" dirty="0"/>
                <a:t>.</a:t>
              </a:r>
            </a:p>
            <a:p>
              <a:pPr algn="just"/>
              <a:endParaRPr lang="en-US" altLang="ko-KR" sz="1400" dirty="0"/>
            </a:p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유저는 로그인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혹은 회원 가입시에 토큰을 </a:t>
              </a:r>
              <a:r>
                <a:rPr lang="ko-KR" altLang="en-US" sz="1400" dirty="0" err="1"/>
                <a:t>발행받으며</a:t>
              </a:r>
              <a:r>
                <a:rPr lang="ko-KR" altLang="en-US" sz="1400" dirty="0"/>
                <a:t> 서버 자원에 접근 할 때마다 해당 토큰을 제시함으로써 인가를 받을 수 있다</a:t>
              </a:r>
              <a:r>
                <a:rPr lang="en-US" altLang="ko-KR" sz="1400" dirty="0"/>
                <a:t>. </a:t>
              </a:r>
            </a:p>
            <a:p>
              <a:pPr algn="just"/>
              <a:endParaRPr lang="en-US" altLang="ko-KR" sz="1400" dirty="0"/>
            </a:p>
            <a:p>
              <a:pPr algn="just"/>
              <a:r>
                <a:rPr lang="en-US" altLang="ko-KR" sz="1400" dirty="0"/>
                <a:t>- Stateless</a:t>
              </a:r>
              <a:r>
                <a:rPr lang="ko-KR" altLang="en-US" sz="1400" dirty="0"/>
                <a:t>한 토큰은 탈취당할 경우 심각한 보안 위협이 될 수 있기에 토큰의 유효기간을 짧게 설정하였다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-375384" y="4235821"/>
              <a:ext cx="3260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Authentication,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Authorization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34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419099" y="1715085"/>
            <a:ext cx="2998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+mj-lt"/>
              </a:rPr>
              <a:t>집회 정보 소스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4300606" y="1484252"/>
            <a:ext cx="3590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관리자 권한</a:t>
            </a:r>
            <a:endParaRPr lang="en-US" altLang="ko-KR" sz="30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</a:rPr>
              <a:t>API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8573010" y="1479051"/>
            <a:ext cx="3618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+mj-lt"/>
              </a:rPr>
              <a:t>집회 정보 업데이트  </a:t>
            </a:r>
            <a:r>
              <a:rPr lang="ko-KR" altLang="en-US" sz="3000" b="1" dirty="0" err="1">
                <a:latin typeface="+mj-lt"/>
              </a:rPr>
              <a:t>푸쉬</a:t>
            </a:r>
            <a:r>
              <a:rPr lang="ko-KR" altLang="en-US" sz="3000" b="1" dirty="0">
                <a:latin typeface="+mj-lt"/>
              </a:rPr>
              <a:t> 알림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234700"/>
            <a:ext cx="3390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경찰청에서 매일 집회 정보를 게시글 형태로 제공</a:t>
            </a:r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게시글 정보를 기반으로 우회 정보와 집회 정보를 수집하여 관리자가 </a:t>
            </a:r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를 통해 업데이트 하는 구조를 택했음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5" y="3234699"/>
            <a:ext cx="3390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어플리케이션의 집회 및 우회 정보는 관리자 권한을 가진 유저만이 업데이트 할 수 있도록 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설정</a:t>
            </a:r>
            <a:endParaRPr lang="en-US" altLang="ko-KR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집회 및 우회 정보 업데이트 요청을 받은 서버는 토큰을 검증하여 관리자 권한을 가진 유저인지 확인한다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533376" y="3234698"/>
            <a:ext cx="3390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집회 정보가 나름 학생들이 많이 찾을 만한 정보라고 판단</a:t>
            </a:r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집회 정보가 관리자에 의해 업데이트 될 때마다 </a:t>
            </a:r>
            <a:r>
              <a:rPr lang="ko-KR" alt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푸쉬</a:t>
            </a:r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알림을 보내서 어플리케이션 접속 시간을 늘리도록 유도</a:t>
            </a:r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A5A145-AD55-D6EE-52F8-68241EF0009C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テキスト ボックス 3">
            <a:extLst>
              <a:ext uri="{FF2B5EF4-FFF2-40B4-BE49-F238E27FC236}">
                <a16:creationId xmlns:a16="http://schemas.microsoft.com/office/drawing/2014/main" id="{01C22558-B591-6266-315F-34D658F7F48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집회 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1C05C-4E1F-0A12-D17D-26D1ACBF6F78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BCBFBB-1832-5522-1354-DBA684082976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2834010" cy="461665"/>
            <a:chOff x="873760" y="2564953"/>
            <a:chExt cx="2834010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배경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99778" y="5408005"/>
            <a:ext cx="2218456" cy="461665"/>
            <a:chOff x="873760" y="2564953"/>
            <a:chExt cx="2218456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 영상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73760" y="3610621"/>
            <a:ext cx="3141786" cy="461665"/>
            <a:chOff x="873760" y="2564953"/>
            <a:chExt cx="3141786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2448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시스템 </a:t>
              </a:r>
              <a:r>
                <a:rPr lang="ko-KR" altLang="en-US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아키텍쳐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E908A4-9440-02FC-6286-552E75A28957}"/>
              </a:ext>
            </a:extLst>
          </p:cNvPr>
          <p:cNvGrpSpPr/>
          <p:nvPr/>
        </p:nvGrpSpPr>
        <p:grpSpPr>
          <a:xfrm>
            <a:off x="902169" y="4526209"/>
            <a:ext cx="1493899" cy="461665"/>
            <a:chOff x="873760" y="2564953"/>
            <a:chExt cx="1493899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8A080F-93BB-6EA8-D5E2-B9CD7A6A36DA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A2688B-2F4A-4141-60C4-B7B31A60FB0A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96B62C5-95CE-E92A-19A2-635C2142F3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9EB79B-5E8C-271A-A2B9-C6BFE52A7DD4}"/>
              </a:ext>
            </a:extLst>
          </p:cNvPr>
          <p:cNvGrpSpPr/>
          <p:nvPr/>
        </p:nvGrpSpPr>
        <p:grpSpPr>
          <a:xfrm>
            <a:off x="899778" y="6215242"/>
            <a:ext cx="1493899" cy="461665"/>
            <a:chOff x="873760" y="2564953"/>
            <a:chExt cx="1493899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A72D36-0717-BEF6-3A1E-F3FD25329327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F64AA4-FCF1-D2EE-2B63-1B0CC16EEE83}"/>
                </a:ext>
              </a:extLst>
            </p:cNvPr>
            <p:cNvSpPr txBox="1"/>
            <p:nvPr/>
          </p:nvSpPr>
          <p:spPr>
            <a:xfrm>
              <a:off x="1567440" y="256495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매칭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141F67D-CE1B-4F01-8277-5FCF4D662548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9F4C029E-9EFE-472A-A2F7-E6ECFA32B5D6}"/>
              </a:ext>
            </a:extLst>
          </p:cNvPr>
          <p:cNvCxnSpPr/>
          <p:nvPr/>
        </p:nvCxnSpPr>
        <p:spPr>
          <a:xfrm flipV="1">
            <a:off x="33335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99B56D-CCEB-4DB6-B7E0-D893E03E9A4C}"/>
              </a:ext>
            </a:extLst>
          </p:cNvPr>
          <p:cNvCxnSpPr/>
          <p:nvPr/>
        </p:nvCxnSpPr>
        <p:spPr>
          <a:xfrm flipV="1">
            <a:off x="61310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EE41927-7091-4107-9B37-F126541B3F87}"/>
              </a:ext>
            </a:extLst>
          </p:cNvPr>
          <p:cNvSpPr txBox="1"/>
          <p:nvPr/>
        </p:nvSpPr>
        <p:spPr>
          <a:xfrm>
            <a:off x="6156435" y="3799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대기방에 </a:t>
            </a:r>
            <a:r>
              <a:rPr lang="en-US" altLang="ko-KR" sz="2000" dirty="0"/>
              <a:t>4</a:t>
            </a:r>
            <a:r>
              <a:rPr lang="ko-KR" altLang="en-US" sz="2000" dirty="0"/>
              <a:t>명 모임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8B5DF3F-8DCA-408B-8F2C-414D4E75BF2D}"/>
              </a:ext>
            </a:extLst>
          </p:cNvPr>
          <p:cNvSpPr txBox="1"/>
          <p:nvPr/>
        </p:nvSpPr>
        <p:spPr>
          <a:xfrm>
            <a:off x="3358951" y="3698840"/>
            <a:ext cx="27061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서버 응답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TMA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알고리즘을 통해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요청자가 참가할 수 있는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대기방이 있는 지 확인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요청자의 위치를 유일한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가중치로 판단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들어갈 수 있는 대기방이 없는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경우 대기방을 만들고 들어간다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서버는 유저가 참가한 대기방의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메타 정보를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json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반환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9F04A3D-CFBC-4846-A4BB-1FA6FF6997F8}"/>
              </a:ext>
            </a:extLst>
          </p:cNvPr>
          <p:cNvSpPr txBox="1"/>
          <p:nvPr/>
        </p:nvSpPr>
        <p:spPr>
          <a:xfrm>
            <a:off x="1568450" y="1892711"/>
            <a:ext cx="1646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현재 위치와</a:t>
            </a:r>
            <a:endParaRPr lang="en-US" altLang="ko-KR" sz="2000" dirty="0"/>
          </a:p>
          <a:p>
            <a:r>
              <a:rPr lang="ko-KR" altLang="en-US" sz="2000" dirty="0"/>
              <a:t>함께 서버에 </a:t>
            </a:r>
            <a:endParaRPr lang="en-US" altLang="ko-KR" sz="2000" dirty="0"/>
          </a:p>
          <a:p>
            <a:r>
              <a:rPr lang="ko-KR" altLang="en-US" sz="2000" dirty="0"/>
              <a:t>매칭 요청</a:t>
            </a:r>
          </a:p>
        </p:txBody>
      </p: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D43955ED-C3AD-4AAB-891B-18625227C05D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A5C40A7D-6E20-4341-90E9-4253596979F6}"/>
              </a:ext>
            </a:extLst>
          </p:cNvPr>
          <p:cNvSpPr txBox="1"/>
          <p:nvPr/>
        </p:nvSpPr>
        <p:spPr>
          <a:xfrm>
            <a:off x="8116734" y="189271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서버 이벤트 수신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943B086-CE0F-4D20-BE6C-18A8E0035B90}"/>
              </a:ext>
            </a:extLst>
          </p:cNvPr>
          <p:cNvCxnSpPr/>
          <p:nvPr/>
        </p:nvCxnSpPr>
        <p:spPr>
          <a:xfrm>
            <a:off x="145415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2D2BF4CB-FDC8-4929-88C5-7C2DE1614AC6}"/>
              </a:ext>
            </a:extLst>
          </p:cNvPr>
          <p:cNvSpPr txBox="1"/>
          <p:nvPr/>
        </p:nvSpPr>
        <p:spPr>
          <a:xfrm>
            <a:off x="6174505" y="433197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매칭 성공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대기방의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명을 채팅방에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밀어넣고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각각에게 매칭 성공을 이벤트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푸쉬로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알린다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003D9E9C-7158-4DB3-8EEB-6D15DFBD1A3E}"/>
              </a:ext>
            </a:extLst>
          </p:cNvPr>
          <p:cNvGrpSpPr/>
          <p:nvPr/>
        </p:nvGrpSpPr>
        <p:grpSpPr>
          <a:xfrm>
            <a:off x="1483926" y="2834415"/>
            <a:ext cx="2138288" cy="618397"/>
            <a:chOff x="-1743850" y="4073719"/>
            <a:chExt cx="2138288" cy="618397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A5B0B83-BA72-41CD-A8FC-BA48632913A5}"/>
                </a:ext>
              </a:extLst>
            </p:cNvPr>
            <p:cNvSpPr txBox="1"/>
            <p:nvPr/>
          </p:nvSpPr>
          <p:spPr>
            <a:xfrm>
              <a:off x="-1726655" y="4073719"/>
              <a:ext cx="21210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요청 후 서버 이벤트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푸쉬를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기다린다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147EF73-9065-448C-B970-C800FAFD0CF4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0E1D92D7-2F10-497D-A6C0-7F5A73FF9E4B}"/>
              </a:ext>
            </a:extLst>
          </p:cNvPr>
          <p:cNvSpPr txBox="1"/>
          <p:nvPr/>
        </p:nvSpPr>
        <p:spPr>
          <a:xfrm>
            <a:off x="8116734" y="2674807"/>
            <a:ext cx="187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이벤트를 비동기 수신하고 매칭 성공 팝업을 띄운다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F950745B-5785-4312-8FFC-6E2FA3D7FF04}"/>
              </a:ext>
            </a:extLst>
          </p:cNvPr>
          <p:cNvGrpSpPr/>
          <p:nvPr/>
        </p:nvGrpSpPr>
        <p:grpSpPr>
          <a:xfrm>
            <a:off x="1476094" y="7110020"/>
            <a:ext cx="2437016" cy="762615"/>
            <a:chOff x="1971404" y="4162025"/>
            <a:chExt cx="2437016" cy="762615"/>
          </a:xfrm>
          <a:solidFill>
            <a:schemeClr val="bg1">
              <a:lumMod val="95000"/>
            </a:schemeClr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4B54EC2-F539-41B6-B904-B634BF3E6E99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B1FDE8B-887F-4877-92A1-28E7A6710FDE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1CE1E0B-BA8E-4168-8EA7-9F3D78D58917}"/>
              </a:ext>
            </a:extLst>
          </p:cNvPr>
          <p:cNvGrpSpPr/>
          <p:nvPr/>
        </p:nvGrpSpPr>
        <p:grpSpPr>
          <a:xfrm>
            <a:off x="4297154" y="7009998"/>
            <a:ext cx="2437016" cy="962658"/>
            <a:chOff x="1971404" y="4162025"/>
            <a:chExt cx="2437016" cy="762615"/>
          </a:xfrm>
          <a:solidFill>
            <a:schemeClr val="accent3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CC2F833E-19D8-4B1C-B40E-86014B6E433C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7F5D0212-ABC9-4601-88F0-B99D170900F9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59E085-D8E7-9F71-9F73-A2D0ADD80CD9}"/>
              </a:ext>
            </a:extLst>
          </p:cNvPr>
          <p:cNvSpPr txBox="1"/>
          <p:nvPr/>
        </p:nvSpPr>
        <p:spPr>
          <a:xfrm>
            <a:off x="93651" y="2390506"/>
            <a:ext cx="1208652" cy="553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Client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0F0AA-EAAC-82E8-C230-3EF70F183D7C}"/>
              </a:ext>
            </a:extLst>
          </p:cNvPr>
          <p:cNvSpPr txBox="1"/>
          <p:nvPr/>
        </p:nvSpPr>
        <p:spPr>
          <a:xfrm>
            <a:off x="105238" y="3951066"/>
            <a:ext cx="1208652" cy="553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Server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73E447-3C39-A67E-3BAA-09B272BBAD31}"/>
              </a:ext>
            </a:extLst>
          </p:cNvPr>
          <p:cNvCxnSpPr/>
          <p:nvPr/>
        </p:nvCxnSpPr>
        <p:spPr>
          <a:xfrm flipV="1">
            <a:off x="4513194" y="1943753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A8FEAF-D071-3EFF-ED7B-78540C495B60}"/>
              </a:ext>
            </a:extLst>
          </p:cNvPr>
          <p:cNvSpPr txBox="1"/>
          <p:nvPr/>
        </p:nvSpPr>
        <p:spPr>
          <a:xfrm>
            <a:off x="4576694" y="1923189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서버 </a:t>
            </a:r>
            <a:r>
              <a:rPr lang="ko-KR" altLang="en-US" sz="2000" dirty="0" err="1"/>
              <a:t>푸쉬를</a:t>
            </a:r>
            <a:r>
              <a:rPr lang="ko-KR" altLang="en-US" sz="2000" dirty="0"/>
              <a:t> 기다림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9BC1B-5F1E-1B8D-F923-15C511D597B5}"/>
              </a:ext>
            </a:extLst>
          </p:cNvPr>
          <p:cNvSpPr txBox="1"/>
          <p:nvPr/>
        </p:nvSpPr>
        <p:spPr>
          <a:xfrm>
            <a:off x="4576694" y="2705285"/>
            <a:ext cx="187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서버에서 날려주는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푸쉬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기다림</a:t>
            </a:r>
          </a:p>
        </p:txBody>
      </p:sp>
    </p:spTree>
    <p:extLst>
      <p:ext uri="{BB962C8B-B14F-4D97-AF65-F5344CB8AC3E}">
        <p14:creationId xmlns:p14="http://schemas.microsoft.com/office/powerpoint/2010/main" val="35846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039831" y="2950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S.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935665" y="725977"/>
            <a:ext cx="3574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Haversine formula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7801543" y="672812"/>
            <a:ext cx="3447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Vincenty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formula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7817E-522A-6A63-58DD-E7C2B946CE5B}"/>
              </a:ext>
            </a:extLst>
          </p:cNvPr>
          <p:cNvSpPr txBox="1"/>
          <p:nvPr/>
        </p:nvSpPr>
        <p:spPr>
          <a:xfrm>
            <a:off x="935665" y="1811827"/>
            <a:ext cx="44364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Vincenty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formula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대비 가볍지만 더  낮은 정밀도를 가진다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오차율은 약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0.1%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1km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위치 당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1m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오차를 가진다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해당 어플리케이션은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500m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이내의 </a:t>
            </a:r>
            <a:r>
              <a:rPr lang="ko-KR" altLang="en-US" sz="20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매칭을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수행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0.1%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50cm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오차를 가짐으로 오차의 리스크가 미미</a:t>
            </a:r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따라서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Haversine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공식을 해당 어플리케이션에 채용</a:t>
            </a:r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80DA-7F6B-CFDA-52EA-2FB1C43D081A}"/>
              </a:ext>
            </a:extLst>
          </p:cNvPr>
          <p:cNvSpPr txBox="1"/>
          <p:nvPr/>
        </p:nvSpPr>
        <p:spPr>
          <a:xfrm>
            <a:off x="7688285" y="1741640"/>
            <a:ext cx="39258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Haversine formula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대비 정밀하지만 더 무거운 공식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지구가 완벽한 구가 아닌 타원임을 고려한 곡률이 수식에 반영된다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어플리케이션이 무거워질 것을 고려하여 채용하지 않음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41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채팅 </a:t>
            </a:r>
            <a:r>
              <a:rPr kumimoji="1" lang="en-US" altLang="ko-KR" sz="3600" spc="-300" dirty="0">
                <a:latin typeface="+mn-ea"/>
              </a:rPr>
              <a:t>STOMP </a:t>
            </a:r>
            <a:r>
              <a:rPr kumimoji="1" lang="ko-KR" altLang="en-US" sz="3600" spc="-300" dirty="0">
                <a:latin typeface="+mn-ea"/>
              </a:rPr>
              <a:t>통신 흐름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909DBF-2818-40B3-B43E-52B9E57AAD0E}"/>
              </a:ext>
            </a:extLst>
          </p:cNvPr>
          <p:cNvSpPr/>
          <p:nvPr/>
        </p:nvSpPr>
        <p:spPr>
          <a:xfrm>
            <a:off x="1513305" y="4405169"/>
            <a:ext cx="10043695" cy="2452829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075F9B-C6FF-4A06-99F7-ECA98255A454}"/>
              </a:ext>
            </a:extLst>
          </p:cNvPr>
          <p:cNvGrpSpPr/>
          <p:nvPr/>
        </p:nvGrpSpPr>
        <p:grpSpPr>
          <a:xfrm>
            <a:off x="6110360" y="3267977"/>
            <a:ext cx="1023743" cy="482600"/>
            <a:chOff x="5336865" y="3267977"/>
            <a:chExt cx="1023743" cy="482600"/>
          </a:xfrm>
          <a:solidFill>
            <a:schemeClr val="accent3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5BB96-E3EB-4275-916D-7691CA3CB485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8EEA6D-35E4-4DCE-BB60-67A66749D540}"/>
                </a:ext>
              </a:extLst>
            </p:cNvPr>
            <p:cNvSpPr txBox="1"/>
            <p:nvPr/>
          </p:nvSpPr>
          <p:spPr>
            <a:xfrm>
              <a:off x="5336865" y="3278444"/>
              <a:ext cx="102374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Socket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6B178E4-0744-4892-BAE4-9BD4E7FD06DB}"/>
              </a:ext>
            </a:extLst>
          </p:cNvPr>
          <p:cNvSpPr txBox="1"/>
          <p:nvPr/>
        </p:nvSpPr>
        <p:spPr>
          <a:xfrm>
            <a:off x="1725807" y="4684204"/>
            <a:ext cx="954176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구독자들은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“/topic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경로를 구독하고 있는 상황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발신자는 서버를 통한 가공 및 처리를 위해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/app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주소로 메시지를 송신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가공을 마친 메시지는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DB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저장을 위해 카프카 파이프를 통해 서버로 전달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가공을 마친 메시지는 또한 전송을 위해 메시지 브로커에게 전달됨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메시지브로커는 토픽을 구독중인 구독자들에게 최종적으로 전달 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19E4E5-0C40-7EC8-C04B-270A6ACC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05" y="1259144"/>
            <a:ext cx="10043695" cy="32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4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서버 튜닝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2604604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458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JPA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N+1</a:t>
            </a:r>
            <a:r>
              <a:rPr lang="ko-KR" altLang="en-US" sz="2400" dirty="0">
                <a:latin typeface="+mj-ea"/>
                <a:ea typeface="+mj-ea"/>
              </a:rPr>
              <a:t>문제 해결 및 쿼리 튜닝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96F8152-2FC4-D066-2AB4-12BD7CC3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1" y="2653449"/>
            <a:ext cx="6147154" cy="32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클라이언트 개선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API</a:t>
            </a:r>
            <a:r>
              <a:rPr lang="ko-KR" altLang="en-US" sz="2400" dirty="0">
                <a:latin typeface="+mj-ea"/>
                <a:ea typeface="+mj-ea"/>
              </a:rPr>
              <a:t> 호출 횟수 감소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7B37011-870E-FACB-E09C-D78EB330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00" y="2526633"/>
            <a:ext cx="5327411" cy="397815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8D00325-2C80-EEA0-81D5-7474B8724D7D}"/>
              </a:ext>
            </a:extLst>
          </p:cNvPr>
          <p:cNvGrpSpPr/>
          <p:nvPr/>
        </p:nvGrpSpPr>
        <p:grpSpPr>
          <a:xfrm>
            <a:off x="6817374" y="2766368"/>
            <a:ext cx="5578273" cy="2705910"/>
            <a:chOff x="7283578" y="2836791"/>
            <a:chExt cx="5578273" cy="2705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69E899-BFE2-A702-B6FE-1C0B21E43CD3}"/>
                </a:ext>
              </a:extLst>
            </p:cNvPr>
            <p:cNvSpPr txBox="1"/>
            <p:nvPr/>
          </p:nvSpPr>
          <p:spPr>
            <a:xfrm>
              <a:off x="7283578" y="3156342"/>
              <a:ext cx="5145881" cy="23863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클라이언트 측 로컬 저장소 활용을 통해 불필요한 </a:t>
              </a:r>
              <a:r>
                <a:rPr lang="en-US" altLang="ko-KR" sz="1800" spc="-150" dirty="0"/>
                <a:t>API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호출 제거 및 최적화</a:t>
              </a: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필요할 때만 </a:t>
              </a:r>
              <a:r>
                <a:rPr lang="en-US" altLang="ko-KR" sz="1800" spc="-150" dirty="0"/>
                <a:t>API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호출을 통한 데이터 동기화를 진행하도록 설계</a:t>
              </a: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결과의 한 예로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채팅방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목록 요청 </a:t>
              </a:r>
              <a:r>
                <a:rPr lang="en-US" altLang="ko-KR" sz="1800" spc="-150" dirty="0"/>
                <a:t>API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호출 횟수는 한 사이클에 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번에서 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번으로 감소</a:t>
              </a: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BB4DC03-BE8A-4691-7FAD-8403762C459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57827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07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4295508" y="2345306"/>
            <a:ext cx="3600986" cy="1886168"/>
            <a:chOff x="4295508" y="2611120"/>
            <a:chExt cx="3600986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4295508" y="2611120"/>
              <a:ext cx="36009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4.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시연 모습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3" name="capstone">
            <a:hlinkClick r:id="" action="ppaction://media"/>
            <a:extLst>
              <a:ext uri="{FF2B5EF4-FFF2-40B4-BE49-F238E27FC236}">
                <a16:creationId xmlns:a16="http://schemas.microsoft.com/office/drawing/2014/main" id="{6ADB1DA3-DABD-9056-8E21-F091EBCE8A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3442" y="449942"/>
            <a:ext cx="2781046" cy="5962340"/>
          </a:xfrm>
          <a:prstGeom prst="rect">
            <a:avLst/>
          </a:prstGeom>
        </p:spPr>
      </p:pic>
      <p:pic>
        <p:nvPicPr>
          <p:cNvPr id="5" name="그림 4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2EEC8F1C-9210-FD2D-B422-9E6A5515F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40" y="-200116"/>
            <a:ext cx="4450877" cy="71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6C31ED-C949-56BD-2CC8-50CFF2B1B3F5}"/>
              </a:ext>
            </a:extLst>
          </p:cNvPr>
          <p:cNvGrpSpPr/>
          <p:nvPr/>
        </p:nvGrpSpPr>
        <p:grpSpPr>
          <a:xfrm>
            <a:off x="4079102" y="2345306"/>
            <a:ext cx="4033797" cy="1886168"/>
            <a:chOff x="4079102" y="2611120"/>
            <a:chExt cx="4033797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0B22D-B65D-A215-30F4-B4F9D8D2E68D}"/>
                </a:ext>
              </a:extLst>
            </p:cNvPr>
            <p:cNvSpPr txBox="1"/>
            <p:nvPr/>
          </p:nvSpPr>
          <p:spPr>
            <a:xfrm>
              <a:off x="4079102" y="2611120"/>
              <a:ext cx="403379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5.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685134-539D-5B3D-C1C1-0C7D182AC168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아쉬운 점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5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1137ED-6BE4-4085-94FC-AC857E982AA6}"/>
              </a:ext>
            </a:extLst>
          </p:cNvPr>
          <p:cNvGrpSpPr/>
          <p:nvPr/>
        </p:nvGrpSpPr>
        <p:grpSpPr>
          <a:xfrm>
            <a:off x="1393391" y="1409448"/>
            <a:ext cx="10344387" cy="4974672"/>
            <a:chOff x="962743" y="1643128"/>
            <a:chExt cx="10344387" cy="4974672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C352937-9BFB-404B-9277-E4491F1501D1}"/>
                </a:ext>
              </a:extLst>
            </p:cNvPr>
            <p:cNvGrpSpPr/>
            <p:nvPr/>
          </p:nvGrpSpPr>
          <p:grpSpPr>
            <a:xfrm>
              <a:off x="3686175" y="1643128"/>
              <a:ext cx="4819650" cy="4587816"/>
              <a:chOff x="2901950" y="566040"/>
              <a:chExt cx="6057900" cy="576650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F87A0C6-06A4-4C6A-9048-DF1F4CAE41FD}"/>
                  </a:ext>
                </a:extLst>
              </p:cNvPr>
              <p:cNvSpPr/>
              <p:nvPr/>
            </p:nvSpPr>
            <p:spPr>
              <a:xfrm>
                <a:off x="5518150" y="2890844"/>
                <a:ext cx="3441700" cy="34417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7F0F62E-C8C8-4D37-8B6A-07DFE3E968FB}"/>
                  </a:ext>
                </a:extLst>
              </p:cNvPr>
              <p:cNvSpPr/>
              <p:nvPr/>
            </p:nvSpPr>
            <p:spPr>
              <a:xfrm>
                <a:off x="2901950" y="2890844"/>
                <a:ext cx="3441700" cy="3441700"/>
              </a:xfrm>
              <a:prstGeom prst="ellipse">
                <a:avLst/>
              </a:prstGeom>
              <a:solidFill>
                <a:srgbClr val="FFC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F3C24D7-2CFA-4C3E-904F-8BBB0ABB1CC7}"/>
                  </a:ext>
                </a:extLst>
              </p:cNvPr>
              <p:cNvSpPr/>
              <p:nvPr/>
            </p:nvSpPr>
            <p:spPr>
              <a:xfrm>
                <a:off x="4254500" y="566040"/>
                <a:ext cx="3441700" cy="344170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91AC09-5A49-4B35-B35E-034F4BB001EB}"/>
                </a:ext>
              </a:extLst>
            </p:cNvPr>
            <p:cNvSpPr txBox="1"/>
            <p:nvPr/>
          </p:nvSpPr>
          <p:spPr>
            <a:xfrm>
              <a:off x="4006286" y="4814762"/>
              <a:ext cx="15119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인프라 및 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웹 서버 구축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81BDE4-B6AE-4434-A2CB-2871FD79DF2F}"/>
                </a:ext>
              </a:extLst>
            </p:cNvPr>
            <p:cNvSpPr txBox="1"/>
            <p:nvPr/>
          </p:nvSpPr>
          <p:spPr>
            <a:xfrm>
              <a:off x="6317897" y="4613112"/>
              <a:ext cx="22236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플러터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등의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하이브리드 앱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크로스 플랫폼 개발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E2F077-1353-4ADD-96B0-9A045E056C56}"/>
                </a:ext>
              </a:extLst>
            </p:cNvPr>
            <p:cNvSpPr txBox="1"/>
            <p:nvPr/>
          </p:nvSpPr>
          <p:spPr>
            <a:xfrm>
              <a:off x="5138144" y="2812177"/>
              <a:ext cx="19864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매칭 알고리즘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가중 평가 다중화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910700-BB8D-443F-BF71-10B1C8812FF9}"/>
                </a:ext>
              </a:extLst>
            </p:cNvPr>
            <p:cNvSpPr txBox="1"/>
            <p:nvPr/>
          </p:nvSpPr>
          <p:spPr>
            <a:xfrm>
              <a:off x="962743" y="4801918"/>
              <a:ext cx="263303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가정용 네트워크의 한계로 </a:t>
              </a:r>
              <a:r>
                <a:rPr lang="ko-KR" altLang="en-US" sz="1600" dirty="0" err="1"/>
                <a:t>포트포워딩</a:t>
              </a:r>
              <a:r>
                <a:rPr lang="ko-KR" altLang="en-US" sz="1600" dirty="0"/>
                <a:t> 외부 서비스 실패</a:t>
              </a:r>
              <a:endParaRPr lang="en-US" altLang="ko-KR" sz="1600" dirty="0"/>
            </a:p>
            <a:p>
              <a:pPr algn="just"/>
              <a:r>
                <a:rPr lang="ko-KR" altLang="en-US" sz="1600" dirty="0"/>
                <a:t>웹서버의 리버스 프록시</a:t>
              </a:r>
              <a:r>
                <a:rPr lang="en-US" altLang="ko-KR" sz="1600" dirty="0"/>
                <a:t>, </a:t>
              </a:r>
              <a:r>
                <a:rPr lang="ko-KR" altLang="en-US" sz="1600" dirty="0" err="1"/>
                <a:t>로드밸런싱을</a:t>
              </a:r>
              <a:r>
                <a:rPr lang="ko-KR" altLang="en-US" sz="1600" dirty="0"/>
                <a:t> 통해 </a:t>
              </a:r>
              <a:r>
                <a:rPr lang="en-US" altLang="ko-KR" sz="1600" dirty="0"/>
                <a:t>logical</a:t>
              </a:r>
              <a:r>
                <a:rPr lang="ko-KR" altLang="en-US" sz="1600" dirty="0"/>
                <a:t>한 분산환경도 구축해보고 싶었는데 아쉬움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A669053-E0BF-4354-BC30-182FD2AEF580}"/>
                </a:ext>
              </a:extLst>
            </p:cNvPr>
            <p:cNvSpPr txBox="1"/>
            <p:nvPr/>
          </p:nvSpPr>
          <p:spPr>
            <a:xfrm>
              <a:off x="8674100" y="4801917"/>
              <a:ext cx="263303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현재 서비스를 안드로이드 만을 지원하도록 만들었는데 학생들 대부분이 아이폰을 쓴다는 사실을 간과</a:t>
              </a:r>
              <a:endParaRPr lang="en-US" altLang="ko-KR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31C7F7-A215-42FF-BE76-CBAFF8550AA4}"/>
                </a:ext>
              </a:extLst>
            </p:cNvPr>
            <p:cNvSpPr txBox="1"/>
            <p:nvPr/>
          </p:nvSpPr>
          <p:spPr>
            <a:xfrm>
              <a:off x="7647857" y="2070100"/>
              <a:ext cx="263303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현재 매칭 서비스는 매칭 알고리즘의 유일한 가중치로 유저와의 거리를 평가하는데 같은 성별 매칭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최소 인원 설정 매칭 등등 여러 가중 평가 요소를 넣지 못한 것이 아쉬움</a:t>
              </a:r>
              <a:r>
                <a:rPr lang="en-US" altLang="ko-KR" sz="1600" dirty="0"/>
                <a:t>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801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36C772D-DCA9-F0BC-0B9F-D7F3A42B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7" y="1051560"/>
            <a:ext cx="6180410" cy="58064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FA1499-ECC7-21AF-629D-12CEF75D58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736" y="1051560"/>
            <a:ext cx="5996937" cy="580644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BF820F-8A9A-4951-889B-A738C960193B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テキスト ボックス 3">
            <a:extLst>
              <a:ext uri="{FF2B5EF4-FFF2-40B4-BE49-F238E27FC236}">
                <a16:creationId xmlns:a16="http://schemas.microsoft.com/office/drawing/2014/main" id="{5D696E74-5D8A-2230-6AC3-74FE40738FF3}"/>
              </a:ext>
            </a:extLst>
          </p:cNvPr>
          <p:cNvSpPr txBox="1"/>
          <p:nvPr/>
        </p:nvSpPr>
        <p:spPr>
          <a:xfrm>
            <a:off x="1199037" y="30552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느낀 점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7FD74-A56E-63BD-0FF0-DFF40CFECCA0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207FC8F-EDBF-3F5D-4FB7-D39BC576E54F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6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645650" y="2611120"/>
              <a:ext cx="49007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프로젝트 배경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1F5595-4295-4C70-BC35-ADC1BAA35AED}"/>
              </a:ext>
            </a:extLst>
          </p:cNvPr>
          <p:cNvGrpSpPr/>
          <p:nvPr/>
        </p:nvGrpSpPr>
        <p:grpSpPr>
          <a:xfrm>
            <a:off x="1199037" y="5218625"/>
            <a:ext cx="2947543" cy="836135"/>
            <a:chOff x="1722277" y="4682797"/>
            <a:chExt cx="2947543" cy="836135"/>
          </a:xfrm>
        </p:grpSpPr>
        <p:sp>
          <p:nvSpPr>
            <p:cNvPr id="9" name="テキスト ボックス 17">
              <a:extLst>
                <a:ext uri="{FF2B5EF4-FFF2-40B4-BE49-F238E27FC236}">
                  <a16:creationId xmlns:a16="http://schemas.microsoft.com/office/drawing/2014/main" id="{866BB539-3637-4661-A1DD-909534554DD0}"/>
                </a:ext>
              </a:extLst>
            </p:cNvPr>
            <p:cNvSpPr txBox="1"/>
            <p:nvPr/>
          </p:nvSpPr>
          <p:spPr>
            <a:xfrm>
              <a:off x="2129891" y="4682797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인상되는 택시 요금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テキスト ボックス 18">
              <a:extLst>
                <a:ext uri="{FF2B5EF4-FFF2-40B4-BE49-F238E27FC236}">
                  <a16:creationId xmlns:a16="http://schemas.microsoft.com/office/drawing/2014/main" id="{66EAA1C2-0A1D-4887-AB0E-05705B207154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22E95D72-3C72-4534-9937-92A4C8589CF7}"/>
              </a:ext>
            </a:extLst>
          </p:cNvPr>
          <p:cNvSpPr txBox="1"/>
          <p:nvPr/>
        </p:nvSpPr>
        <p:spPr>
          <a:xfrm>
            <a:off x="5046109" y="5218625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특수한 상황에 택시 이용</a:t>
            </a:r>
            <a:r>
              <a:rPr kumimoji="1" lang="ko-KR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rPr>
              <a:t>을</a:t>
            </a:r>
            <a:endParaRPr kumimoji="1" lang="en-US" altLang="ko-KR" dirty="0">
              <a:latin typeface="나눔스퀘어 Light" panose="020B0600000101010101" pitchFamily="50" charset="-127"/>
              <a:ea typeface="Malgun Gothic" panose="020B0503020000020004" pitchFamily="34" charset="-127"/>
            </a:endParaRPr>
          </a:p>
          <a:p>
            <a:r>
              <a:rPr kumimoji="1" lang="ko-KR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rPr>
              <a:t>피할 수 없는 학생들</a:t>
            </a:r>
            <a:endParaRPr kumimoji="1"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38DB3BD6-6B29-43C4-B17E-6F3FE1C6280F}"/>
              </a:ext>
            </a:extLst>
          </p:cNvPr>
          <p:cNvSpPr txBox="1"/>
          <p:nvPr/>
        </p:nvSpPr>
        <p:spPr>
          <a:xfrm>
            <a:off x="8914721" y="5209529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택시 동승자를 구하기 위해 </a:t>
            </a:r>
            <a:endParaRPr kumimoji="1"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kumimoji="1"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커뮤니티를 이용하는 학생들</a:t>
            </a:r>
            <a:endParaRPr kumimoji="1" lang="ja-JP" altLang="en-US" dirty="0">
              <a:latin typeface="나눔스퀘어 Light" panose="020B0600000101010101" pitchFamily="50" charset="-127"/>
              <a:ea typeface="Malgun Gothic" panose="020B0503020000020004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D6A42B0-3C6E-8051-808D-B0EB0FB0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12" y="1430105"/>
            <a:ext cx="3462315" cy="34911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2458DB-5874-3F9E-92EE-7AE45C6F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967" y="1430105"/>
            <a:ext cx="3133377" cy="13491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801AC8-7B38-0F19-BA82-172A859D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16" y="2948622"/>
            <a:ext cx="3119408" cy="19726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C106D0-328B-95D0-E4D7-2E6E7C3DF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078" y="1601181"/>
            <a:ext cx="3252059" cy="8711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7496987-6C15-882F-891E-AF66A0481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984" y="1411357"/>
            <a:ext cx="3743016" cy="34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633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학생들이 택시를 구하는 과정</a:t>
            </a:r>
            <a:endParaRPr kumimoji="1" lang="en-US" altLang="ko-KR" sz="3600" spc="-300" dirty="0">
              <a:latin typeface="+mn-ea"/>
            </a:endParaRPr>
          </a:p>
          <a:p>
            <a:r>
              <a:rPr kumimoji="1" lang="ko-KR" altLang="en-US" sz="3600" spc="-300" dirty="0">
                <a:latin typeface="+mn-ea"/>
              </a:rPr>
              <a:t> 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4EC0C-E2DC-4EAE-AB93-4B885EA2D0D2}"/>
              </a:ext>
            </a:extLst>
          </p:cNvPr>
          <p:cNvSpPr/>
          <p:nvPr/>
        </p:nvSpPr>
        <p:spPr>
          <a:xfrm>
            <a:off x="1199037" y="1739680"/>
            <a:ext cx="2041451" cy="260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D4ACBF-70A7-4263-BAB2-0940EFB06173}"/>
              </a:ext>
            </a:extLst>
          </p:cNvPr>
          <p:cNvSpPr/>
          <p:nvPr/>
        </p:nvSpPr>
        <p:spPr>
          <a:xfrm>
            <a:off x="9474712" y="1739680"/>
            <a:ext cx="2041451" cy="2720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37384B-050D-4EA6-BE73-0BFC1A5484C1}"/>
              </a:ext>
            </a:extLst>
          </p:cNvPr>
          <p:cNvSpPr/>
          <p:nvPr/>
        </p:nvSpPr>
        <p:spPr>
          <a:xfrm>
            <a:off x="3957595" y="1739679"/>
            <a:ext cx="2041451" cy="2720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39E0F-1481-4FE9-943F-B209453418C4}"/>
              </a:ext>
            </a:extLst>
          </p:cNvPr>
          <p:cNvSpPr/>
          <p:nvPr/>
        </p:nvSpPr>
        <p:spPr>
          <a:xfrm>
            <a:off x="6716153" y="1739680"/>
            <a:ext cx="2041451" cy="2720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A000-AAC8-4958-8E6B-92DDD5268F55}"/>
              </a:ext>
            </a:extLst>
          </p:cNvPr>
          <p:cNvSpPr txBox="1"/>
          <p:nvPr/>
        </p:nvSpPr>
        <p:spPr>
          <a:xfrm>
            <a:off x="344823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A4BF8F-B606-4AAB-8891-593AEBA1A191}"/>
              </a:ext>
            </a:extLst>
          </p:cNvPr>
          <p:cNvSpPr txBox="1"/>
          <p:nvPr/>
        </p:nvSpPr>
        <p:spPr>
          <a:xfrm>
            <a:off x="620205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6A1DD-AE7B-4656-B8D4-250943FEC6D9}"/>
              </a:ext>
            </a:extLst>
          </p:cNvPr>
          <p:cNvSpPr txBox="1"/>
          <p:nvPr/>
        </p:nvSpPr>
        <p:spPr>
          <a:xfrm>
            <a:off x="8955881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D8DEF-94CF-4D82-AB55-41A1AECA3E18}"/>
              </a:ext>
            </a:extLst>
          </p:cNvPr>
          <p:cNvSpPr txBox="1"/>
          <p:nvPr/>
        </p:nvSpPr>
        <p:spPr>
          <a:xfrm>
            <a:off x="1687083" y="189529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206D1-561F-4DF7-92CF-9DD64A6A7C4A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91BDC3-3B5D-4087-9036-342DCFBE09DA}"/>
              </a:ext>
            </a:extLst>
          </p:cNvPr>
          <p:cNvSpPr txBox="1"/>
          <p:nvPr/>
        </p:nvSpPr>
        <p:spPr>
          <a:xfrm>
            <a:off x="4445640" y="18952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9E79-EA5B-4625-9C8B-3ADF62CDC67E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001D0-3A9A-4165-A570-15F97A4B97B4}"/>
              </a:ext>
            </a:extLst>
          </p:cNvPr>
          <p:cNvSpPr txBox="1"/>
          <p:nvPr/>
        </p:nvSpPr>
        <p:spPr>
          <a:xfrm>
            <a:off x="7204197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9DDEA-E651-4AD1-87D8-54D0F7CA7B1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B1A25-2550-4092-963A-42A84360194E}"/>
              </a:ext>
            </a:extLst>
          </p:cNvPr>
          <p:cNvSpPr txBox="1"/>
          <p:nvPr/>
        </p:nvSpPr>
        <p:spPr>
          <a:xfrm>
            <a:off x="9952121" y="189529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1697D-D01E-49FA-B9EF-18AABCB01884}"/>
              </a:ext>
            </a:extLst>
          </p:cNvPr>
          <p:cNvSpPr txBox="1"/>
          <p:nvPr/>
        </p:nvSpPr>
        <p:spPr>
          <a:xfrm>
            <a:off x="1196919" y="3101955"/>
            <a:ext cx="1959967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동승자를 구한다는 글 게시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4D30F-381D-4C68-A012-A6DDBEC005FE}"/>
              </a:ext>
            </a:extLst>
          </p:cNvPr>
          <p:cNvSpPr txBox="1"/>
          <p:nvPr/>
        </p:nvSpPr>
        <p:spPr>
          <a:xfrm>
            <a:off x="4206941" y="3099723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희망자 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댓글 게시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8E51F-AFE7-4EDA-9204-075A4EB037FE}"/>
              </a:ext>
            </a:extLst>
          </p:cNvPr>
          <p:cNvSpPr txBox="1"/>
          <p:nvPr/>
        </p:nvSpPr>
        <p:spPr>
          <a:xfrm>
            <a:off x="6911030" y="3078165"/>
            <a:ext cx="1682895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인원 중 한명이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오픈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채팅방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B8EAB-D753-43D0-9A41-509D848CDA21}"/>
              </a:ext>
            </a:extLst>
          </p:cNvPr>
          <p:cNvSpPr txBox="1"/>
          <p:nvPr/>
        </p:nvSpPr>
        <p:spPr>
          <a:xfrm>
            <a:off x="9653985" y="3133428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약속 장소 특정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택시 호출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2091A-E6B6-4C61-92E5-B5FAF42A782A}"/>
              </a:ext>
            </a:extLst>
          </p:cNvPr>
          <p:cNvSpPr txBox="1"/>
          <p:nvPr/>
        </p:nvSpPr>
        <p:spPr>
          <a:xfrm>
            <a:off x="2646981" y="1361440"/>
            <a:ext cx="68980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/>
              <a:t>학생들은 인상된 택시요금에도 </a:t>
            </a:r>
            <a:endParaRPr lang="en-US" altLang="ko-KR" sz="3200" i="1" dirty="0"/>
          </a:p>
          <a:p>
            <a:pPr algn="ctr"/>
            <a:r>
              <a:rPr lang="ko-KR" altLang="en-US" sz="3200" i="1" dirty="0"/>
              <a:t>집회와 같은 특수한 교통 상황</a:t>
            </a:r>
            <a:r>
              <a:rPr lang="en-US" altLang="ko-KR" sz="3200" i="1" dirty="0"/>
              <a:t> </a:t>
            </a:r>
            <a:r>
              <a:rPr lang="ko-KR" altLang="en-US" sz="3200" i="1" dirty="0"/>
              <a:t>때문에 </a:t>
            </a:r>
            <a:endParaRPr lang="en-US" altLang="ko-KR" sz="3200" i="1" dirty="0"/>
          </a:p>
          <a:p>
            <a:pPr algn="ctr"/>
            <a:r>
              <a:rPr lang="ko-KR" altLang="en-US" sz="3200" i="1" dirty="0"/>
              <a:t>택시 이용을 피할 수 없음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574DC-5BEC-40BA-8B1E-45147E34334C}"/>
              </a:ext>
            </a:extLst>
          </p:cNvPr>
          <p:cNvSpPr txBox="1"/>
          <p:nvPr/>
        </p:nvSpPr>
        <p:spPr>
          <a:xfrm>
            <a:off x="2898652" y="4244030"/>
            <a:ext cx="639469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택시 합승자를 찾기 위해 학생들은 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댓글이 달릴 때 까지 기다리고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플랫폼을 이리저리 옮겨 다니는 등 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복잡한 과정을 거쳐야 함</a:t>
            </a:r>
            <a:endParaRPr lang="en-US" altLang="ko-K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프로젝트 배경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5973310" y="5278822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5119526" y="5325357"/>
            <a:ext cx="220445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채팅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플랫폼 옮길 필요 없이 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어플 내에서 채팅 해결</a:t>
            </a: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2139206" y="5278822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846759" y="5318310"/>
            <a:ext cx="3100529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원클릭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매칭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버튼 </a:t>
            </a:r>
            <a:r>
              <a:rPr lang="ko-KR" altLang="en-US" sz="17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딸깍으로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자신 주변 택시 등교 희망자 매칭</a:t>
            </a: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06BA3C-E811-A68D-1EF7-5C451723B2D7}"/>
              </a:ext>
            </a:extLst>
          </p:cNvPr>
          <p:cNvCxnSpPr/>
          <p:nvPr/>
        </p:nvCxnSpPr>
        <p:spPr>
          <a:xfrm>
            <a:off x="6469219" y="2717721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6887D7-9145-5A4C-C22F-40C159CB4EFA}"/>
              </a:ext>
            </a:extLst>
          </p:cNvPr>
          <p:cNvSpPr txBox="1"/>
          <p:nvPr/>
        </p:nvSpPr>
        <p:spPr>
          <a:xfrm>
            <a:off x="9018768" y="5308281"/>
            <a:ext cx="234551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집회 정보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학생들이 관심있는 정보 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부차적 제공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EA7C283-0B8C-4939-D1DA-49633695D309}"/>
              </a:ext>
            </a:extLst>
          </p:cNvPr>
          <p:cNvCxnSpPr>
            <a:cxnSpLocks/>
          </p:cNvCxnSpPr>
          <p:nvPr/>
        </p:nvCxnSpPr>
        <p:spPr>
          <a:xfrm flipV="1">
            <a:off x="4235024" y="2070242"/>
            <a:ext cx="4108" cy="46854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8A5E282-18D3-D13F-D803-F394169F9AA2}"/>
              </a:ext>
            </a:extLst>
          </p:cNvPr>
          <p:cNvCxnSpPr>
            <a:cxnSpLocks/>
          </p:cNvCxnSpPr>
          <p:nvPr/>
        </p:nvCxnSpPr>
        <p:spPr>
          <a:xfrm flipV="1">
            <a:off x="8117221" y="1994040"/>
            <a:ext cx="4108" cy="468549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D4F6B66-2040-76A7-EC19-BF7D18B2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80" y="1253826"/>
            <a:ext cx="1760951" cy="3762515"/>
          </a:xfrm>
          <a:prstGeom prst="rect">
            <a:avLst/>
          </a:prstGeom>
        </p:spPr>
      </p:pic>
      <p:pic>
        <p:nvPicPr>
          <p:cNvPr id="21" name="그림 20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D6084314-63D5-77D5-D4AA-57F74703D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3" y="876035"/>
            <a:ext cx="2754626" cy="44786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EFE3CFA-0678-EF79-31FC-A508CF19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459" y="1205727"/>
            <a:ext cx="1718426" cy="3719439"/>
          </a:xfrm>
          <a:prstGeom prst="rect">
            <a:avLst/>
          </a:prstGeom>
        </p:spPr>
      </p:pic>
      <p:pic>
        <p:nvPicPr>
          <p:cNvPr id="23" name="그림 22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8F5866CE-7A3C-0408-F58D-61AA52F3E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85" y="823481"/>
            <a:ext cx="2754626" cy="447860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0A7842-9AD2-9FD9-415B-0FB51DAC1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462" y="1186680"/>
            <a:ext cx="1753576" cy="3719440"/>
          </a:xfrm>
          <a:prstGeom prst="rect">
            <a:avLst/>
          </a:prstGeom>
        </p:spPr>
      </p:pic>
      <p:pic>
        <p:nvPicPr>
          <p:cNvPr id="25" name="그림 24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F8E5F1C4-EDD2-2ECE-FD8B-DC8805982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936" y="786390"/>
            <a:ext cx="2754626" cy="4478609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C2B9B8C-8C37-B227-1559-3E2972BB4D96}"/>
              </a:ext>
            </a:extLst>
          </p:cNvPr>
          <p:cNvCxnSpPr/>
          <p:nvPr/>
        </p:nvCxnSpPr>
        <p:spPr>
          <a:xfrm>
            <a:off x="9920470" y="5225482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2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-1088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4295508" y="2345306"/>
            <a:ext cx="3600986" cy="1886168"/>
            <a:chOff x="4295508" y="2611120"/>
            <a:chExt cx="3600986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4295508" y="2611120"/>
              <a:ext cx="360098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시스템 </a:t>
              </a:r>
              <a:r>
                <a:rPr lang="ko-KR" altLang="en-US" sz="2800" dirty="0" err="1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아키텍쳐</a:t>
              </a:r>
              <a:endParaRPr lang="ko-KR" altLang="en-US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5EFC-7DBB-CF4E-EDC2-B6665122EDB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81EF67D2-A05C-921A-EA8C-1DCF63BF3CB4}"/>
              </a:ext>
            </a:extLst>
          </p:cNvPr>
          <p:cNvSpPr txBox="1"/>
          <p:nvPr/>
        </p:nvSpPr>
        <p:spPr>
          <a:xfrm>
            <a:off x="1199037" y="305526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bg1"/>
                </a:solidFill>
                <a:latin typeface="+mn-ea"/>
              </a:rPr>
              <a:t>프로젝트 </a:t>
            </a:r>
            <a:r>
              <a:rPr kumimoji="1" lang="ko-KR" altLang="en-US" sz="3600" spc="-300" dirty="0" err="1">
                <a:solidFill>
                  <a:schemeClr val="bg1"/>
                </a:solidFill>
                <a:latin typeface="+mn-ea"/>
              </a:rPr>
              <a:t>아키텍쳐</a:t>
            </a:r>
            <a:endParaRPr kumimoji="1" lang="ja-JP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CCA7F-3B36-7574-E264-5F95C0DB0937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F4EE14-EA98-EC9D-780C-A6CAE4E5748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9025FC7-A3E4-F5C5-1957-DC37C0B6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57"/>
            <a:ext cx="12192000" cy="59061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DB0726-76A9-2CC8-C27A-24655B725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336" y="5138198"/>
            <a:ext cx="459988" cy="4407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4689F8-3C18-6D03-085F-13C9FBE6E9F0}"/>
              </a:ext>
            </a:extLst>
          </p:cNvPr>
          <p:cNvSpPr txBox="1"/>
          <p:nvPr/>
        </p:nvSpPr>
        <p:spPr>
          <a:xfrm>
            <a:off x="10059203" y="5138198"/>
            <a:ext cx="1815963" cy="43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b="1" spc="-150" dirty="0"/>
              <a:t>김성민 </a:t>
            </a:r>
            <a:r>
              <a:rPr lang="en-US" altLang="ko-KR" sz="2000" b="1" spc="-150" dirty="0"/>
              <a:t>(</a:t>
            </a:r>
            <a:r>
              <a:rPr lang="ko-KR" altLang="en-US" sz="2000" b="1" spc="-150" dirty="0" err="1"/>
              <a:t>백엔드</a:t>
            </a:r>
            <a:r>
              <a:rPr lang="en-US" altLang="ko-KR" sz="2000" b="1" spc="-150" dirty="0"/>
              <a:t>)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CF924C-3A93-5160-6309-CC1877E7D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262" y="901818"/>
            <a:ext cx="491191" cy="4476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6976E6-7B6C-A0A9-001F-EA3B404128F9}"/>
              </a:ext>
            </a:extLst>
          </p:cNvPr>
          <p:cNvSpPr txBox="1"/>
          <p:nvPr/>
        </p:nvSpPr>
        <p:spPr>
          <a:xfrm>
            <a:off x="10074516" y="890800"/>
            <a:ext cx="1549836" cy="43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b="1" spc="-150" dirty="0"/>
              <a:t>이근희 </a:t>
            </a:r>
            <a:r>
              <a:rPr lang="en-US" altLang="ko-KR" sz="2000" b="1" spc="-150" dirty="0"/>
              <a:t>(</a:t>
            </a:r>
            <a:r>
              <a:rPr lang="ko-KR" altLang="en-US" sz="2000" b="1" spc="-150" dirty="0"/>
              <a:t>팀장</a:t>
            </a:r>
            <a:r>
              <a:rPr lang="en-US" altLang="ko-KR" sz="2000" b="1" spc="-150" dirty="0"/>
              <a:t>)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67B190-8856-609A-7CF6-F3D7C0106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07" y="1468933"/>
            <a:ext cx="440963" cy="4476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D1377-60D2-E8BA-D2F7-92457E9D8E64}"/>
              </a:ext>
            </a:extLst>
          </p:cNvPr>
          <p:cNvSpPr txBox="1"/>
          <p:nvPr/>
        </p:nvSpPr>
        <p:spPr>
          <a:xfrm>
            <a:off x="912940" y="1468933"/>
            <a:ext cx="1782134" cy="43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b="1" spc="-150" dirty="0" err="1"/>
              <a:t>조성주</a:t>
            </a:r>
            <a:r>
              <a:rPr lang="ko-KR" altLang="en-US" sz="2000" b="1" spc="-150" dirty="0"/>
              <a:t>  </a:t>
            </a:r>
            <a:r>
              <a:rPr lang="en-US" altLang="ko-KR" sz="2000" b="1" spc="-150" dirty="0"/>
              <a:t>(</a:t>
            </a:r>
            <a:r>
              <a:rPr lang="ko-KR" altLang="en-US" sz="2000" b="1" spc="-150" dirty="0"/>
              <a:t>디자인</a:t>
            </a:r>
            <a:r>
              <a:rPr lang="en-US" altLang="ko-KR" sz="2000" b="1" spc="-150" dirty="0"/>
              <a:t>)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1D33B8-B839-C2CB-52EC-9B1468277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72" y="2038646"/>
            <a:ext cx="412950" cy="3950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FCB31B-0C58-ED0F-ABFD-AB537173EEB5}"/>
              </a:ext>
            </a:extLst>
          </p:cNvPr>
          <p:cNvSpPr txBox="1"/>
          <p:nvPr/>
        </p:nvSpPr>
        <p:spPr>
          <a:xfrm>
            <a:off x="906913" y="1969842"/>
            <a:ext cx="2506942" cy="43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b="1" spc="-150" dirty="0" err="1"/>
              <a:t>김석황</a:t>
            </a:r>
            <a:r>
              <a:rPr lang="ko-KR" altLang="en-US" sz="2000" b="1" spc="-150" dirty="0"/>
              <a:t>  </a:t>
            </a:r>
            <a:r>
              <a:rPr lang="en-US" altLang="ko-KR" sz="2000" b="1" spc="-150" dirty="0"/>
              <a:t>(</a:t>
            </a:r>
            <a:r>
              <a:rPr lang="ko-KR" altLang="en-US" sz="2000" b="1" spc="-150" dirty="0" err="1"/>
              <a:t>프론트엔드</a:t>
            </a:r>
            <a:r>
              <a:rPr lang="en-US" altLang="ko-KR" sz="2000" b="1" spc="-15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6730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3781</TotalTime>
  <Words>1044</Words>
  <Application>Microsoft Office PowerPoint</Application>
  <PresentationFormat>와이드스크린</PresentationFormat>
  <Paragraphs>248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G마켓 산스 TTF Bold</vt:lpstr>
      <vt:lpstr>G마켓 산스 TTF Light</vt:lpstr>
      <vt:lpstr>G마켓 산스 TTF Medium</vt:lpstr>
      <vt:lpstr>나눔스퀘어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이근희</cp:lastModifiedBy>
  <cp:revision>62</cp:revision>
  <dcterms:created xsi:type="dcterms:W3CDTF">2020-02-09T06:06:54Z</dcterms:created>
  <dcterms:modified xsi:type="dcterms:W3CDTF">2023-09-25T01:22:30Z</dcterms:modified>
</cp:coreProperties>
</file>